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4" r:id="rId5"/>
    <p:sldId id="262" r:id="rId6"/>
    <p:sldId id="261" r:id="rId7"/>
    <p:sldId id="259" r:id="rId8"/>
    <p:sldId id="260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0E934F-E8C6-4169-91D8-D9C2B6CC683B}" v="1" dt="2022-02-07T23:42:45.71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7" autoAdjust="0"/>
    <p:restoredTop sz="94660"/>
  </p:normalViewPr>
  <p:slideViewPr>
    <p:cSldViewPr snapToGrid="0">
      <p:cViewPr varScale="1">
        <p:scale>
          <a:sx n="82" d="100"/>
          <a:sy n="82" d="100"/>
        </p:scale>
        <p:origin x="58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U SAI" userId="942f4b8355148382" providerId="LiveId" clId="{580E934F-E8C6-4169-91D8-D9C2B6CC683B}"/>
    <pc:docChg chg="custSel addSld modSld">
      <pc:chgData name="MANU SAI" userId="942f4b8355148382" providerId="LiveId" clId="{580E934F-E8C6-4169-91D8-D9C2B6CC683B}" dt="2022-02-07T23:43:45.978" v="75" actId="20577"/>
      <pc:docMkLst>
        <pc:docMk/>
      </pc:docMkLst>
      <pc:sldChg chg="delSp modSp new mod">
        <pc:chgData name="MANU SAI" userId="942f4b8355148382" providerId="LiveId" clId="{580E934F-E8C6-4169-91D8-D9C2B6CC683B}" dt="2022-02-07T23:06:41.558" v="7" actId="27636"/>
        <pc:sldMkLst>
          <pc:docMk/>
          <pc:sldMk cId="1958070034" sldId="263"/>
        </pc:sldMkLst>
        <pc:spChg chg="del">
          <ac:chgData name="MANU SAI" userId="942f4b8355148382" providerId="LiveId" clId="{580E934F-E8C6-4169-91D8-D9C2B6CC683B}" dt="2022-02-07T23:06:01.021" v="4" actId="21"/>
          <ac:spMkLst>
            <pc:docMk/>
            <pc:sldMk cId="1958070034" sldId="263"/>
            <ac:spMk id="2" creationId="{123829E9-0870-4868-9099-7617F5EEBA74}"/>
          </ac:spMkLst>
        </pc:spChg>
        <pc:spChg chg="mod">
          <ac:chgData name="MANU SAI" userId="942f4b8355148382" providerId="LiveId" clId="{580E934F-E8C6-4169-91D8-D9C2B6CC683B}" dt="2022-02-07T23:06:41.558" v="7" actId="27636"/>
          <ac:spMkLst>
            <pc:docMk/>
            <pc:sldMk cId="1958070034" sldId="263"/>
            <ac:spMk id="3" creationId="{06718C3F-6E25-42EA-B8DF-4DE8486FF707}"/>
          </ac:spMkLst>
        </pc:spChg>
      </pc:sldChg>
      <pc:sldChg chg="addSp modSp new mod">
        <pc:chgData name="MANU SAI" userId="942f4b8355148382" providerId="LiveId" clId="{580E934F-E8C6-4169-91D8-D9C2B6CC683B}" dt="2022-02-07T23:43:45.978" v="75" actId="20577"/>
        <pc:sldMkLst>
          <pc:docMk/>
          <pc:sldMk cId="85829903" sldId="264"/>
        </pc:sldMkLst>
        <pc:spChg chg="mod">
          <ac:chgData name="MANU SAI" userId="942f4b8355148382" providerId="LiveId" clId="{580E934F-E8C6-4169-91D8-D9C2B6CC683B}" dt="2022-02-07T23:43:45.978" v="75" actId="20577"/>
          <ac:spMkLst>
            <pc:docMk/>
            <pc:sldMk cId="85829903" sldId="264"/>
            <ac:spMk id="2" creationId="{1CC4ED04-D37C-46CD-9EA9-6B6AF9EA3AC7}"/>
          </ac:spMkLst>
        </pc:spChg>
        <pc:spChg chg="mod">
          <ac:chgData name="MANU SAI" userId="942f4b8355148382" providerId="LiveId" clId="{580E934F-E8C6-4169-91D8-D9C2B6CC683B}" dt="2022-02-07T23:42:31.305" v="64" actId="14100"/>
          <ac:spMkLst>
            <pc:docMk/>
            <pc:sldMk cId="85829903" sldId="264"/>
            <ac:spMk id="3" creationId="{6CC8F377-9AAE-4BD7-9F22-D86BE1872E8B}"/>
          </ac:spMkLst>
        </pc:spChg>
        <pc:picChg chg="add mod">
          <ac:chgData name="MANU SAI" userId="942f4b8355148382" providerId="LiveId" clId="{580E934F-E8C6-4169-91D8-D9C2B6CC683B}" dt="2022-02-07T23:43:01.135" v="71" actId="14100"/>
          <ac:picMkLst>
            <pc:docMk/>
            <pc:sldMk cId="85829903" sldId="264"/>
            <ac:picMk id="5" creationId="{1A7FC37F-E842-4399-B2D5-8AED4CCDB663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A473-D82F-4EFF-9DF7-AE6D83C51288}" type="datetime1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194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2F1F0-FE2D-4C1C-B320-8CB9BE735F0F}" type="datetime1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266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7BD47B-C187-494C-812F-46BE0040B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1B96C-10FD-4EBC-9029-9652B7535D02}" type="datetime1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588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78474-CC00-4A95-9D50-A41C12D1EEC4}" type="datetime1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763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C8B4-7FBB-408F-BDB9-F0496874AFB2}" type="datetime1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000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8EE20-A5E2-47D3-8F6D-A2BA7AB2E093}" type="datetime1">
              <a:rPr lang="en-US" smtClean="0"/>
              <a:t>8/31/2022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1900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4AA536-072F-4374-926E-17E038EC7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3382CF99-132F-413F-B7EF-71A5C33F2ED6}" type="datetime1">
              <a:rPr lang="en-US" smtClean="0"/>
              <a:t>8/31/2022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247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AE06-98E0-4D9F-A059-92C3548821BB}" type="datetime1">
              <a:rPr lang="en-US" smtClean="0"/>
              <a:t>8/31/2022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201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00CA-3DDC-4705-B840-978EF5EA0707}" type="datetime1">
              <a:rPr lang="en-US" smtClean="0"/>
              <a:t>8/31/2022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3317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66D49-0BBA-4C5A-AD96-6448CA63451A}" type="datetime1">
              <a:rPr lang="en-US" smtClean="0"/>
              <a:t>8/31/2022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5118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EB293-A316-472D-A8B4-6947CF1A12B7}" type="datetime1">
              <a:rPr lang="en-US" smtClean="0"/>
              <a:t>8/31/2022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51E4AC6-B446-4768-97EF-CA4B8261433B}"/>
              </a:ext>
            </a:extLst>
          </p:cNvPr>
          <p:cNvCxnSpPr>
            <a:cxnSpLocks/>
          </p:cNvCxnSpPr>
          <p:nvPr/>
        </p:nvCxnSpPr>
        <p:spPr>
          <a:xfrm>
            <a:off x="11689174" y="2172428"/>
            <a:ext cx="0" cy="33547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89743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734BCCD4-CEB1-405B-A443-DD9CBCBEA552}" type="datetime1">
              <a:rPr lang="en-US" smtClean="0"/>
              <a:t>8/31/2022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413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4" name="Video 23">
            <a:extLst>
              <a:ext uri="{FF2B5EF4-FFF2-40B4-BE49-F238E27FC236}">
                <a16:creationId xmlns:a16="http://schemas.microsoft.com/office/drawing/2014/main" id="{F8824A65-6777-4435-AF0E-F829643847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-1" b="-1"/>
          <a:stretch/>
        </p:blipFill>
        <p:spPr>
          <a:xfrm>
            <a:off x="144472" y="296348"/>
            <a:ext cx="12188932" cy="6857990"/>
          </a:xfrm>
          <a:prstGeom prst="rect">
            <a:avLst/>
          </a:prstGeom>
        </p:spPr>
      </p:pic>
      <p:sp>
        <p:nvSpPr>
          <p:cNvPr id="25" name="Rectangle 10">
            <a:extLst>
              <a:ext uri="{FF2B5EF4-FFF2-40B4-BE49-F238E27FC236}">
                <a16:creationId xmlns:a16="http://schemas.microsoft.com/office/drawing/2014/main" id="{95FAE947-7211-4722-9026-8E874A8AD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944761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DB68CE-A627-4D4F-B595-6F3BCAE427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983754" y="2574853"/>
            <a:ext cx="11848488" cy="1924423"/>
          </a:xfrm>
        </p:spPr>
        <p:txBody>
          <a:bodyPr anchor="ctr">
            <a:noAutofit/>
          </a:bodyPr>
          <a:lstStyle/>
          <a:p>
            <a:pPr marL="2286000" marR="0" indent="45720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4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LAB - 2</a:t>
            </a:r>
            <a:br>
              <a:rPr lang="en-US" sz="4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44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FOURIER ANALYSIS OF A SQUARE WAVE</a:t>
            </a:r>
            <a:br>
              <a:rPr lang="en-US" sz="4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44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008CED-7EF6-44AA-B56A-C95287A14B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8516" y="4985672"/>
            <a:ext cx="10694798" cy="1074391"/>
          </a:xfrm>
        </p:spPr>
        <p:txBody>
          <a:bodyPr anchor="t">
            <a:normAutofit/>
          </a:bodyPr>
          <a:lstStyle/>
          <a:p>
            <a:pPr algn="r"/>
            <a:r>
              <a:rPr lang="en-US" dirty="0"/>
              <a:t>Goals: Analyze the spectrum of a sin wave and square wave using </a:t>
            </a:r>
            <a:r>
              <a:rPr lang="en-US" dirty="0" err="1"/>
              <a:t>Matlab</a:t>
            </a:r>
            <a:r>
              <a:rPr lang="en-US" dirty="0"/>
              <a:t> and Multisim.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6" name="Rectangle 12">
            <a:extLst>
              <a:ext uri="{FF2B5EF4-FFF2-40B4-BE49-F238E27FC236}">
                <a16:creationId xmlns:a16="http://schemas.microsoft.com/office/drawing/2014/main" id="{9853E504-CE7A-45E8-9030-0BFDACF8315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8532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448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0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569A05-B10F-4259-A57D-055523720A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SOFTWARE REQUIRED</a:t>
            </a: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COMPONENTS:</a:t>
            </a:r>
            <a:br>
              <a:rPr lang="en-US" sz="36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A909DE-13A1-4FF4-B726-4F1C011B1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57200" indent="-457200">
              <a:buAutoNum type="arabicParenR"/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MATLAB </a:t>
            </a:r>
          </a:p>
          <a:p>
            <a:pPr marL="457200" indent="-457200">
              <a:buAutoNum type="arabicParenR"/>
            </a:pP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NI MULTISIM</a:t>
            </a:r>
            <a:b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20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MATLAB:   MATLAB Code </a:t>
            </a:r>
            <a:b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b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Multisim:</a:t>
            </a:r>
            <a:b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1) Function generator</a:t>
            </a:r>
            <a:b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2) Oscilloscope </a:t>
            </a:r>
            <a:b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3) Spectrum analyzer</a:t>
            </a:r>
            <a:b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2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4) Ground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884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8DEAC-AF53-4124-AF95-E6B09A4AB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217912" cy="4870457"/>
          </a:xfrm>
        </p:spPr>
        <p:txBody>
          <a:bodyPr/>
          <a:lstStyle/>
          <a:p>
            <a:b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5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4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is a signal ?</a:t>
            </a:r>
            <a:br>
              <a:rPr lang="en-US" sz="4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E4A0B0-1564-4EFF-81A1-192F8AABDD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signal is a function that represents a physical parameter or quantity.</a:t>
            </a:r>
          </a:p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It contains information about the nature or behavior of the physical process</a:t>
            </a:r>
          </a:p>
          <a:p>
            <a:endParaRPr lang="en-US" dirty="0"/>
          </a:p>
        </p:txBody>
      </p:sp>
      <p:pic>
        <p:nvPicPr>
          <p:cNvPr id="5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9B27E705-8644-4112-AA1B-DA3E24C927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3987" y="4446856"/>
            <a:ext cx="5021181" cy="215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46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4ED04-D37C-46CD-9EA9-6B6AF9EA3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en-US" sz="3600"/>
            </a:br>
            <a:br>
              <a:rPr lang="en-US" sz="3600"/>
            </a:br>
            <a:br>
              <a:rPr lang="en-US" sz="3600"/>
            </a:br>
            <a:r>
              <a:rPr lang="en-US" sz="3600"/>
              <a:t>What </a:t>
            </a:r>
            <a:r>
              <a:rPr lang="en-US" sz="3600" dirty="0"/>
              <a:t>is Sine Wave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C8F377-9AAE-4BD7-9F22-D86BE1872E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62168" y="709128"/>
            <a:ext cx="5021182" cy="3280982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A waveform that represents periodic oscillations in which the amplitude of displacement at each point is proportional to the sine of the phase angle of the displacement.</a:t>
            </a: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 A sine wave is a continuous wave.</a:t>
            </a: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X(t) = A sin (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</a:t>
            </a:r>
            <a:r>
              <a:rPr lang="en-US" sz="18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en-US" sz="1800" dirty="0">
                <a:latin typeface="Calibri" panose="020F0502020204030204" pitchFamily="34" charset="0"/>
                <a:cs typeface="Times New Roman" panose="02020603050405020304" pitchFamily="18" charset="0"/>
              </a:rPr>
              <a:t>t + </a:t>
            </a:r>
            <a:r>
              <a:rPr lang="el-GR" sz="1600" b="1" i="0" dirty="0">
                <a:solidFill>
                  <a:srgbClr val="202124"/>
                </a:solidFill>
                <a:effectLst/>
                <a:latin typeface="Roboto" panose="020B0604020202020204" pitchFamily="2" charset="0"/>
              </a:rPr>
              <a:t>ϕ</a:t>
            </a:r>
            <a:r>
              <a:rPr lang="en-US" sz="1600" b="1" i="0" dirty="0">
                <a:solidFill>
                  <a:srgbClr val="202124"/>
                </a:solidFill>
                <a:effectLst/>
                <a:latin typeface="Roboto" panose="020B0604020202020204" pitchFamily="2" charset="0"/>
              </a:rPr>
              <a:t>)</a:t>
            </a:r>
          </a:p>
          <a:p>
            <a:pPr marL="617220" lvl="2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b="1" dirty="0">
                <a:solidFill>
                  <a:srgbClr val="202124"/>
                </a:solidFill>
                <a:latin typeface="Roboto" panose="020B0604020202020204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				</a:t>
            </a:r>
            <a:r>
              <a:rPr lang="en-US" sz="1600" dirty="0">
                <a:solidFill>
                  <a:srgbClr val="202124"/>
                </a:solidFill>
                <a:latin typeface="Roboto" panose="020B0604020202020204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A-    Amplitude</a:t>
            </a:r>
          </a:p>
          <a:p>
            <a:pPr marL="617220" lvl="2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solidFill>
                  <a:srgbClr val="202124"/>
                </a:solidFill>
                <a:effectLst/>
                <a:latin typeface="Roboto" panose="020B0604020202020204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				</a:t>
            </a:r>
            <a:r>
              <a:rPr lang="en-US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</a:t>
            </a:r>
            <a:r>
              <a:rPr lang="en-US" sz="1600" baseline="-25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0</a:t>
            </a:r>
            <a:r>
              <a:rPr lang="en-US" sz="1600" dirty="0">
                <a:solidFill>
                  <a:srgbClr val="202124"/>
                </a:solidFill>
                <a:effectLst/>
                <a:latin typeface="Roboto" panose="020B0604020202020204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 - Fundamental Freq</a:t>
            </a:r>
          </a:p>
          <a:p>
            <a:pPr marL="617220" lvl="2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solidFill>
                  <a:srgbClr val="202124"/>
                </a:solidFill>
                <a:latin typeface="Roboto" panose="020B0604020202020204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				 </a:t>
            </a:r>
            <a:r>
              <a:rPr lang="el-GR" sz="1600" b="1" i="0" dirty="0">
                <a:solidFill>
                  <a:srgbClr val="202124"/>
                </a:solidFill>
                <a:effectLst/>
                <a:latin typeface="Roboto" panose="020B0604020202020204" pitchFamily="2" charset="0"/>
              </a:rPr>
              <a:t>ϕ </a:t>
            </a:r>
            <a:r>
              <a:rPr lang="en-US" sz="1600" dirty="0">
                <a:solidFill>
                  <a:srgbClr val="202124"/>
                </a:solidFill>
                <a:latin typeface="Roboto" panose="020B0604020202020204" pitchFamily="2" charset="0"/>
                <a:ea typeface="Calibri" panose="020F0502020204030204" pitchFamily="34" charset="0"/>
                <a:cs typeface="Times New Roman" panose="02020603050405020304" pitchFamily="18" charset="0"/>
              </a:rPr>
              <a:t>- Phase Shift </a:t>
            </a:r>
            <a:endParaRPr lang="en-US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1A7FC37F-E842-4399-B2D5-8AED4CCDB6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4453" y="3990108"/>
            <a:ext cx="6900801" cy="286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299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61093-198E-4494-A4BC-FD5EEFB9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1193" y="978408"/>
            <a:ext cx="5347859" cy="4870457"/>
          </a:xfrm>
        </p:spPr>
        <p:txBody>
          <a:bodyPr>
            <a:normAutofit/>
          </a:bodyPr>
          <a:lstStyle/>
          <a:p>
            <a:br>
              <a:rPr lang="en-US" sz="3600" dirty="0"/>
            </a:b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What is a Square Wave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D1E68-B54D-4B21-99E8-6B8CF06CA3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716" y="969264"/>
            <a:ext cx="6055634" cy="3494671"/>
          </a:xfrm>
        </p:spPr>
        <p:txBody>
          <a:bodyPr/>
          <a:lstStyle/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square wave is a non-sinusoidal periodic waveform in which the amplitude alternates of a steady frequency between fixed minimum and maximum values.</a:t>
            </a:r>
          </a:p>
          <a:p>
            <a:pPr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 non-sinusoidal waveform, commonly encountered in electronics and signal processing, that alternates regularly and instantaneously between two levels. </a:t>
            </a:r>
          </a:p>
          <a:p>
            <a:endParaRPr lang="en-US" dirty="0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D6AFC863-54D3-4BB5-92C1-966FAB8567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5477" y="4635062"/>
            <a:ext cx="6293790" cy="1954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219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86AEF-FA4A-4E93-B20F-71A0E0FCD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567" y="978408"/>
            <a:ext cx="5694218" cy="4870457"/>
          </a:xfrm>
        </p:spPr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	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is Frequency Domain ?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862BB8-F20A-4FE8-975A-24AE215003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3832" y="846162"/>
            <a:ext cx="6039008" cy="4002128"/>
          </a:xfrm>
        </p:spPr>
        <p:txBody>
          <a:bodyPr>
            <a:normAutofit/>
          </a:bodyPr>
          <a:lstStyle/>
          <a:p>
            <a:pPr marL="342900" marR="0" indent="-342900">
              <a:lnSpc>
                <a:spcPct val="9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The Frequency Domain refers to the analytic space in which mathematical functions or signals are conveyed in terms of frequency, rather than time.</a:t>
            </a:r>
          </a:p>
          <a:p>
            <a:pPr marR="0">
              <a:lnSpc>
                <a:spcPct val="97000"/>
              </a:lnSpc>
              <a:spcBef>
                <a:spcPts val="0"/>
              </a:spcBef>
              <a:spcAft>
                <a:spcPts val="800"/>
              </a:spcAft>
            </a:pPr>
            <a:endParaRPr lang="en-US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indent="-342900">
              <a:lnSpc>
                <a:spcPct val="9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For example, where a time-domain graph may display changes over time, a frequency-domain graph displays how much of the signal is present among each given frequency band.</a:t>
            </a:r>
          </a:p>
          <a:p>
            <a:pPr marR="0">
              <a:lnSpc>
                <a:spcPct val="97000"/>
              </a:lnSpc>
              <a:spcBef>
                <a:spcPts val="0"/>
              </a:spcBef>
              <a:spcAft>
                <a:spcPts val="800"/>
              </a:spcAft>
            </a:pPr>
            <a:endParaRPr lang="en-US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indent="-342900">
              <a:lnSpc>
                <a:spcPct val="9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The frequency-domain representation of a signal is known as the "spectrum" of frequency components.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9213EC-7129-472F-9C96-826F48DA71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6916" y="4694740"/>
            <a:ext cx="5276190" cy="2163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49112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5D878-B072-40EF-830D-AAA9540DBB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br>
              <a:rPr lang="en-US" sz="3600" dirty="0"/>
            </a:br>
            <a:br>
              <a:rPr lang="en-US" sz="3600" dirty="0"/>
            </a:br>
            <a:br>
              <a:rPr lang="en-US" sz="3600" dirty="0"/>
            </a:br>
            <a:r>
              <a:rPr lang="en-US" sz="3600" dirty="0"/>
              <a:t>	WHAT IS A 	BANDWIDTH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539EAD-A54A-40FB-86B9-29A17593D7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9052" y="969264"/>
            <a:ext cx="6144298" cy="4870457"/>
          </a:xfrm>
        </p:spPr>
        <p:txBody>
          <a:bodyPr>
            <a:normAutofit fontScale="92500" lnSpcReduction="20000"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1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1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Bandwidth is measured as the amount of data that can be transferred from one point to another within a network in a specific amount of time. (OR) Data transmitted per unit time is defined as bandwidth. </a:t>
            </a:r>
          </a:p>
          <a:p>
            <a:pPr>
              <a:lnSpc>
                <a:spcPct val="117000"/>
              </a:lnSpc>
              <a:spcBef>
                <a:spcPts val="0"/>
              </a:spcBef>
              <a:spcAft>
                <a:spcPts val="800"/>
              </a:spcAft>
            </a:pPr>
            <a:endParaRPr lang="en-US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1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If Bandwidth increases, then speed of the connection also increases.</a:t>
            </a:r>
          </a:p>
          <a:p>
            <a:pPr marR="0">
              <a:lnSpc>
                <a:spcPct val="117000"/>
              </a:lnSpc>
              <a:spcBef>
                <a:spcPts val="0"/>
              </a:spcBef>
              <a:spcAft>
                <a:spcPts val="800"/>
              </a:spcAft>
            </a:pPr>
            <a:endParaRPr lang="en-US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1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If bandwidth increases, the range decreases.</a:t>
            </a:r>
          </a:p>
          <a:p>
            <a:pPr marR="0">
              <a:lnSpc>
                <a:spcPct val="117000"/>
              </a:lnSpc>
              <a:spcBef>
                <a:spcPts val="0"/>
              </a:spcBef>
              <a:spcAft>
                <a:spcPts val="800"/>
              </a:spcAft>
            </a:pPr>
            <a:endParaRPr lang="en-US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marR="0" indent="-285750">
              <a:lnSpc>
                <a:spcPct val="11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It is measured in </a:t>
            </a:r>
            <a:r>
              <a:rPr lang="en-US" dirty="0" err="1">
                <a:latin typeface="Calibri" panose="020F0502020204030204" pitchFamily="34" charset="0"/>
                <a:cs typeface="Times New Roman" panose="02020603050405020304" pitchFamily="18" charset="0"/>
              </a:rPr>
              <a:t>Herz</a:t>
            </a: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142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AC4AC-C17E-4E00-85F2-5CD09CDED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011" y="978408"/>
            <a:ext cx="4746567" cy="4870457"/>
          </a:xfrm>
        </p:spPr>
        <p:txBody>
          <a:bodyPr/>
          <a:lstStyle/>
          <a:p>
            <a:b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br>
              <a:rPr lang="en-US" sz="24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What is Data Rate ?</a:t>
            </a:r>
            <a:br>
              <a:rPr lang="en-US" sz="3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5310A6-AEE2-470A-AED4-5DFEEF1C8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1463" y="623455"/>
            <a:ext cx="6221888" cy="5993477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The data rate is a term to denote the transmission speed, or the number of bits per second transferred.</a:t>
            </a:r>
          </a:p>
          <a:p>
            <a:pPr marL="28575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pitchFamily="34" charset="0"/>
                <a:cs typeface="Times New Roman" panose="02020603050405020304" pitchFamily="18" charset="0"/>
              </a:rPr>
              <a:t>Data rate may also be written in baud rate (e.g., the number of signal units per second).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2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100" dirty="0">
                <a:latin typeface="Calibri" panose="020F0502020204030204" pitchFamily="34" charset="0"/>
                <a:cs typeface="Times New Roman" panose="02020603050405020304" pitchFamily="18" charset="0"/>
              </a:rPr>
              <a:t>Data Rate = 1/T bps</a:t>
            </a:r>
          </a:p>
          <a:p>
            <a:pPr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2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100" dirty="0">
                <a:latin typeface="Calibri" panose="020F0502020204030204" pitchFamily="34" charset="0"/>
                <a:cs typeface="Times New Roman" panose="02020603050405020304" pitchFamily="18" charset="0"/>
              </a:rPr>
              <a:t>Example:    1) internet connection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100" dirty="0">
                <a:latin typeface="Calibri" panose="020F0502020204030204" pitchFamily="34" charset="0"/>
                <a:cs typeface="Times New Roman" panose="02020603050405020304" pitchFamily="18" charset="0"/>
              </a:rPr>
              <a:t> 	      2) uploading or downloading data</a:t>
            </a: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2100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100" dirty="0">
                <a:latin typeface="Calibri" panose="020F0502020204030204" pitchFamily="34" charset="0"/>
                <a:cs typeface="Times New Roman" panose="02020603050405020304" pitchFamily="18" charset="0"/>
              </a:rPr>
              <a:t>Example : If a person was only one visiting a web address, then the page load instantly, when thousands of people visiting same web address then the rate of incoming data must be optimized for it</a:t>
            </a:r>
          </a:p>
          <a:p>
            <a:pPr marL="28575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505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9E10BDB4-64F2-477D-A03B-9F8352D5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23F9191-ED89-4F61-8B8F-97E567D96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887F59F2-5FBC-40CD-AD35-376AECE49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8" y="508090"/>
            <a:ext cx="61264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133035C-46AF-4B6B-A264-C0D48C50B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8379" y="610900"/>
            <a:ext cx="3939220" cy="4646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 descr="Diagram, schematic&#10;&#10;Description automatically generated">
            <a:extLst>
              <a:ext uri="{FF2B5EF4-FFF2-40B4-BE49-F238E27FC236}">
                <a16:creationId xmlns:a16="http://schemas.microsoft.com/office/drawing/2014/main" id="{EA7911D7-9579-98C8-BAB4-4D9BC2E3DA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476" b="-3"/>
          <a:stretch/>
        </p:blipFill>
        <p:spPr>
          <a:xfrm>
            <a:off x="3657600" y="1866078"/>
            <a:ext cx="8229600" cy="4483831"/>
          </a:xfrm>
          <a:prstGeom prst="rect">
            <a:avLst/>
          </a:prstGeom>
        </p:spPr>
      </p:pic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DACE349F-3A6C-3BDC-5DB3-0F1B156DF3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236" y="2678242"/>
            <a:ext cx="3927651" cy="1079440"/>
          </a:xfrm>
        </p:spPr>
        <p:txBody>
          <a:bodyPr>
            <a:normAutofit/>
          </a:bodyPr>
          <a:lstStyle/>
          <a:p>
            <a:r>
              <a:rPr lang="en-US" sz="2800" dirty="0"/>
              <a:t>CIRCUIT DIAGRAM</a:t>
            </a:r>
          </a:p>
        </p:txBody>
      </p:sp>
    </p:spTree>
    <p:extLst>
      <p:ext uri="{BB962C8B-B14F-4D97-AF65-F5344CB8AC3E}">
        <p14:creationId xmlns:p14="http://schemas.microsoft.com/office/powerpoint/2010/main" val="2866046128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AnalogousFromLightSeedRightStep">
      <a:dk1>
        <a:srgbClr val="000000"/>
      </a:dk1>
      <a:lt1>
        <a:srgbClr val="FFFFFF"/>
      </a:lt1>
      <a:dk2>
        <a:srgbClr val="242B41"/>
      </a:dk2>
      <a:lt2>
        <a:srgbClr val="E8E2E2"/>
      </a:lt2>
      <a:accent1>
        <a:srgbClr val="7DAAA7"/>
      </a:accent1>
      <a:accent2>
        <a:srgbClr val="7CA5BD"/>
      </a:accent2>
      <a:accent3>
        <a:srgbClr val="949FC9"/>
      </a:accent3>
      <a:accent4>
        <a:srgbClr val="887CBD"/>
      </a:accent4>
      <a:accent5>
        <a:srgbClr val="B494C9"/>
      </a:accent5>
      <a:accent6>
        <a:srgbClr val="BD7CBB"/>
      </a:accent6>
      <a:hlink>
        <a:srgbClr val="AE696D"/>
      </a:hlink>
      <a:folHlink>
        <a:srgbClr val="7F7F7F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521</Words>
  <Application>Microsoft Office PowerPoint</Application>
  <PresentationFormat>Widescreen</PresentationFormat>
  <Paragraphs>56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Bierstadt</vt:lpstr>
      <vt:lpstr>Calibri</vt:lpstr>
      <vt:lpstr>Roboto</vt:lpstr>
      <vt:lpstr>GestaltVTI</vt:lpstr>
      <vt:lpstr>LAB - 2 FOURIER ANALYSIS OF A SQUARE WAVE </vt:lpstr>
      <vt:lpstr>SOFTWARE REQUIRED:       COMPONENTS:   </vt:lpstr>
      <vt:lpstr>  What is a signal ? </vt:lpstr>
      <vt:lpstr>   What is Sine Wave ?</vt:lpstr>
      <vt:lpstr>   What is a Square Wave ?</vt:lpstr>
      <vt:lpstr>       What is Frequency Domain ? </vt:lpstr>
      <vt:lpstr>    WHAT IS A  BANDWIDTH ?</vt:lpstr>
      <vt:lpstr>      What is Data Rate ?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- 2 FOURIER ANALYSIS OF A SQUARE WAVE </dc:title>
  <dc:creator>MANU SAI</dc:creator>
  <cp:lastModifiedBy>Algeti, Manu Chandra Reddy</cp:lastModifiedBy>
  <cp:revision>4</cp:revision>
  <dcterms:created xsi:type="dcterms:W3CDTF">2022-02-07T21:54:30Z</dcterms:created>
  <dcterms:modified xsi:type="dcterms:W3CDTF">2022-08-31T17:10:42Z</dcterms:modified>
</cp:coreProperties>
</file>

<file path=docProps/thumbnail.jpeg>
</file>